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76" r:id="rId2"/>
    <p:sldId id="260" r:id="rId3"/>
    <p:sldId id="269" r:id="rId4"/>
    <p:sldId id="266" r:id="rId5"/>
    <p:sldId id="270" r:id="rId6"/>
    <p:sldId id="278" r:id="rId7"/>
  </p:sldIdLst>
  <p:sldSz cx="9144000" cy="5715000" type="screen16x10"/>
  <p:notesSz cx="6858000" cy="9144000"/>
  <p:defaultTextStyle>
    <a:defPPr>
      <a:defRPr lang="nl-NL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77A"/>
    <a:srgbClr val="4C4D4D"/>
    <a:srgbClr val="70C9E7"/>
    <a:srgbClr val="E4E4E4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51"/>
    <p:restoredTop sz="94633"/>
  </p:normalViewPr>
  <p:slideViewPr>
    <p:cSldViewPr snapToGrid="0" snapToObjects="1">
      <p:cViewPr varScale="1">
        <p:scale>
          <a:sx n="120" d="100"/>
          <a:sy n="120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BA27-8352-DB4D-A29B-4D3DDA158884}" type="datetimeFigureOut">
              <a:rPr lang="nl-NL" smtClean="0"/>
              <a:t>10-10-2018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F2F2D-67F8-EA4E-BAA2-572379C374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18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CF8-6CF8-5F4F-BA8F-03D72DEEEF4D}" type="datetimeFigureOut">
              <a:rPr lang="nl-NL" smtClean="0"/>
              <a:t>10-10-2018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985-4E5E-7D47-A494-726B87C69A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CF8-6CF8-5F4F-BA8F-03D72DEEEF4D}" type="datetimeFigureOut">
              <a:rPr lang="nl-NL" smtClean="0"/>
              <a:t>10-10-2018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985-4E5E-7D47-A494-726B87C69A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CF8-6CF8-5F4F-BA8F-03D72DEEEF4D}" type="datetimeFigureOut">
              <a:rPr lang="nl-NL" smtClean="0"/>
              <a:t>10-10-2018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985-4E5E-7D47-A494-726B87C69A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CF8-6CF8-5F4F-BA8F-03D72DEEEF4D}" type="datetimeFigureOut">
              <a:rPr lang="nl-NL" smtClean="0"/>
              <a:t>10-10-2018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985-4E5E-7D47-A494-726B87C69A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CF8-6CF8-5F4F-BA8F-03D72DEEEF4D}" type="datetimeFigureOut">
              <a:rPr lang="nl-NL" smtClean="0"/>
              <a:t>10-10-2018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985-4E5E-7D47-A494-726B87C69A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CF8-6CF8-5F4F-BA8F-03D72DEEEF4D}" type="datetimeFigureOut">
              <a:rPr lang="nl-NL" smtClean="0"/>
              <a:t>10-10-2018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985-4E5E-7D47-A494-726B87C69A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CF8-6CF8-5F4F-BA8F-03D72DEEEF4D}" type="datetimeFigureOut">
              <a:rPr lang="nl-NL" smtClean="0"/>
              <a:t>10-10-2018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985-4E5E-7D47-A494-726B87C69A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CF8-6CF8-5F4F-BA8F-03D72DEEEF4D}" type="datetimeFigureOut">
              <a:rPr lang="nl-NL" smtClean="0"/>
              <a:t>10-10-2018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985-4E5E-7D47-A494-726B87C69A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CF8-6CF8-5F4F-BA8F-03D72DEEEF4D}" type="datetimeFigureOut">
              <a:rPr lang="nl-NL" smtClean="0"/>
              <a:t>10-10-2018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985-4E5E-7D47-A494-726B87C69A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CF8-6CF8-5F4F-BA8F-03D72DEEEF4D}" type="datetimeFigureOut">
              <a:rPr lang="nl-NL" smtClean="0"/>
              <a:t>10-10-2018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985-4E5E-7D47-A494-726B87C69A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CF8-6CF8-5F4F-BA8F-03D72DEEEF4D}" type="datetimeFigureOut">
              <a:rPr lang="nl-NL" smtClean="0"/>
              <a:t>10-10-2018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F985-4E5E-7D47-A494-726B87C69A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6CF8-6CF8-5F4F-BA8F-03D72DEEEF4D}" type="datetimeFigureOut">
              <a:rPr lang="nl-NL" smtClean="0"/>
              <a:t>10-10-2018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7F985-4E5E-7D47-A494-726B87C69A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14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934E8152-02ED-1F40-8C59-8D2762283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0380"/>
            <a:ext cx="11013347" cy="5736118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-1" y="-23084"/>
            <a:ext cx="11013347" cy="789968"/>
          </a:xfrm>
          <a:prstGeom prst="rect">
            <a:avLst/>
          </a:prstGeom>
          <a:solidFill>
            <a:schemeClr val="tx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53"/>
          </a:p>
        </p:txBody>
      </p:sp>
      <p:sp>
        <p:nvSpPr>
          <p:cNvPr id="7" name="Tekstvak 6"/>
          <p:cNvSpPr txBox="1"/>
          <p:nvPr/>
        </p:nvSpPr>
        <p:spPr>
          <a:xfrm>
            <a:off x="311464" y="117985"/>
            <a:ext cx="850449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nl-NL" sz="2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HELP DE MENSEN OP SULAWESI!</a:t>
            </a:r>
          </a:p>
        </p:txBody>
      </p:sp>
      <p:sp>
        <p:nvSpPr>
          <p:cNvPr id="9" name="Rechthoek 8"/>
          <p:cNvSpPr/>
          <p:nvPr/>
        </p:nvSpPr>
        <p:spPr>
          <a:xfrm>
            <a:off x="-1" y="4761590"/>
            <a:ext cx="11013348" cy="953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EE826CF2-FC27-C544-887F-748208303BDF}"/>
              </a:ext>
            </a:extLst>
          </p:cNvPr>
          <p:cNvGrpSpPr/>
          <p:nvPr/>
        </p:nvGrpSpPr>
        <p:grpSpPr>
          <a:xfrm>
            <a:off x="-469638" y="4904485"/>
            <a:ext cx="9982483" cy="802836"/>
            <a:chOff x="-469638" y="4904485"/>
            <a:chExt cx="9982483" cy="802836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452" y="5065545"/>
              <a:ext cx="742342" cy="389730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51" y="4938640"/>
              <a:ext cx="1012454" cy="590846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332" y="4904485"/>
              <a:ext cx="1139931" cy="657033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2491266" y="5454829"/>
              <a:ext cx="25960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59677A"/>
                  </a:solidFill>
                </a:rPr>
                <a:t>NL80 INGB 0000 0001 32</a:t>
              </a:r>
              <a:endParaRPr lang="nl-NL" sz="1000" dirty="0">
                <a:solidFill>
                  <a:srgbClr val="59677A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3792251" y="5455519"/>
              <a:ext cx="3027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000" dirty="0">
                  <a:solidFill>
                    <a:srgbClr val="59677A"/>
                  </a:solidFill>
                </a:rPr>
                <a:t>NL32</a:t>
              </a:r>
              <a:r>
                <a:rPr lang="nl-NL" sz="1000" dirty="0">
                  <a:solidFill>
                    <a:srgbClr val="59677A"/>
                  </a:solidFill>
                </a:rPr>
                <a:t> </a:t>
              </a:r>
              <a:r>
                <a:rPr lang="tr-TR" sz="1000" dirty="0">
                  <a:solidFill>
                    <a:srgbClr val="59677A"/>
                  </a:solidFill>
                </a:rPr>
                <a:t>ABNA</a:t>
              </a:r>
              <a:r>
                <a:rPr lang="nl-NL" sz="1000" dirty="0">
                  <a:solidFill>
                    <a:srgbClr val="59677A"/>
                  </a:solidFill>
                </a:rPr>
                <a:t> </a:t>
              </a:r>
              <a:r>
                <a:rPr lang="tr-TR" sz="1000" dirty="0">
                  <a:solidFill>
                    <a:srgbClr val="59677A"/>
                  </a:solidFill>
                </a:rPr>
                <a:t>0501</a:t>
              </a:r>
              <a:r>
                <a:rPr lang="nl-NL" sz="1000" dirty="0">
                  <a:solidFill>
                    <a:srgbClr val="59677A"/>
                  </a:solidFill>
                </a:rPr>
                <a:t> </a:t>
              </a:r>
              <a:r>
                <a:rPr lang="tr-TR" sz="1000" dirty="0">
                  <a:solidFill>
                    <a:srgbClr val="59677A"/>
                  </a:solidFill>
                </a:rPr>
                <a:t>0303</a:t>
              </a:r>
              <a:r>
                <a:rPr lang="nl-NL" sz="1000" dirty="0">
                  <a:solidFill>
                    <a:srgbClr val="59677A"/>
                  </a:solidFill>
                </a:rPr>
                <a:t> </a:t>
              </a:r>
              <a:r>
                <a:rPr lang="tr-TR" sz="1000" dirty="0">
                  <a:solidFill>
                    <a:srgbClr val="59677A"/>
                  </a:solidFill>
                </a:rPr>
                <a:t>01</a:t>
              </a:r>
              <a:endParaRPr lang="nl-NL" sz="1000" dirty="0">
                <a:solidFill>
                  <a:srgbClr val="59677A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7199748" y="5459933"/>
              <a:ext cx="23130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000" dirty="0">
                  <a:solidFill>
                    <a:srgbClr val="59677A"/>
                  </a:solidFill>
                </a:rPr>
                <a:t>NL46</a:t>
              </a:r>
              <a:r>
                <a:rPr lang="nl-NL" sz="1000" dirty="0">
                  <a:solidFill>
                    <a:srgbClr val="59677A"/>
                  </a:solidFill>
                </a:rPr>
                <a:t> </a:t>
              </a:r>
              <a:r>
                <a:rPr lang="ro-RO" sz="1000" dirty="0">
                  <a:solidFill>
                    <a:srgbClr val="59677A"/>
                  </a:solidFill>
                </a:rPr>
                <a:t>INGB</a:t>
              </a:r>
              <a:r>
                <a:rPr lang="nl-NL" sz="1000" dirty="0">
                  <a:solidFill>
                    <a:srgbClr val="59677A"/>
                  </a:solidFill>
                </a:rPr>
                <a:t> </a:t>
              </a:r>
              <a:r>
                <a:rPr lang="ro-RO" sz="1000" dirty="0">
                  <a:solidFill>
                    <a:srgbClr val="59677A"/>
                  </a:solidFill>
                </a:rPr>
                <a:t>0000</a:t>
              </a:r>
              <a:r>
                <a:rPr lang="nl-NL" sz="1000" dirty="0">
                  <a:solidFill>
                    <a:srgbClr val="59677A"/>
                  </a:solidFill>
                </a:rPr>
                <a:t> </a:t>
              </a:r>
              <a:r>
                <a:rPr lang="ro-RO" sz="1000" dirty="0">
                  <a:solidFill>
                    <a:srgbClr val="59677A"/>
                  </a:solidFill>
                </a:rPr>
                <a:t>0005</a:t>
              </a:r>
              <a:r>
                <a:rPr lang="nl-NL" sz="1000" dirty="0">
                  <a:solidFill>
                    <a:srgbClr val="59677A"/>
                  </a:solidFill>
                </a:rPr>
                <a:t> </a:t>
              </a:r>
              <a:r>
                <a:rPr lang="ro-RO" sz="1000" dirty="0">
                  <a:solidFill>
                    <a:srgbClr val="59677A"/>
                  </a:solidFill>
                </a:rPr>
                <a:t>50</a:t>
              </a:r>
              <a:endParaRPr lang="nl-NL" sz="1000" dirty="0">
                <a:solidFill>
                  <a:srgbClr val="59677A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98DCFC05-69E0-FA49-88DD-20D5D7D08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8971" y="5100509"/>
              <a:ext cx="1346943" cy="348086"/>
            </a:xfrm>
            <a:prstGeom prst="rect">
              <a:avLst/>
            </a:prstGeom>
          </p:spPr>
        </p:pic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B96A8307-4509-8946-8541-5E787CCD8E84}"/>
                </a:ext>
              </a:extLst>
            </p:cNvPr>
            <p:cNvSpPr txBox="1"/>
            <p:nvPr/>
          </p:nvSpPr>
          <p:spPr>
            <a:xfrm>
              <a:off x="997571" y="5461100"/>
              <a:ext cx="25960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>
                  <a:solidFill>
                    <a:srgbClr val="59677A"/>
                  </a:solidFill>
                </a:rPr>
                <a:t>NL88 INGB 0000 300 300</a:t>
              </a:r>
              <a:endParaRPr lang="nl-NL" sz="1000" dirty="0">
                <a:solidFill>
                  <a:srgbClr val="59677A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EB4B1DC7-DC94-1149-B990-2B8A277B2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12861" y="5053462"/>
              <a:ext cx="1067035" cy="397217"/>
            </a:xfrm>
            <a:prstGeom prst="rect">
              <a:avLst/>
            </a:prstGeom>
          </p:spPr>
        </p:pic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A8254864-A915-DA45-B9D1-1F8E322DD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4515" y="5048719"/>
              <a:ext cx="1155757" cy="480530"/>
            </a:xfrm>
            <a:prstGeom prst="rect">
              <a:avLst/>
            </a:prstGeom>
          </p:spPr>
        </p:pic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DBE046D-D001-784F-A5F6-E2B0CBB08C07}"/>
                </a:ext>
              </a:extLst>
            </p:cNvPr>
            <p:cNvSpPr txBox="1"/>
            <p:nvPr/>
          </p:nvSpPr>
          <p:spPr>
            <a:xfrm>
              <a:off x="5760012" y="5459934"/>
              <a:ext cx="21812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000" dirty="0">
                  <a:solidFill>
                    <a:srgbClr val="59677A"/>
                  </a:solidFill>
                </a:rPr>
                <a:t>NL64 RABO 0385 4870 88</a:t>
              </a:r>
              <a:endParaRPr lang="nl-NL" sz="1000" dirty="0">
                <a:solidFill>
                  <a:srgbClr val="59677A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E5D5D3BE-4354-6945-895B-080BB3BA1221}"/>
                </a:ext>
              </a:extLst>
            </p:cNvPr>
            <p:cNvSpPr txBox="1"/>
            <p:nvPr/>
          </p:nvSpPr>
          <p:spPr>
            <a:xfrm>
              <a:off x="-469638" y="5454569"/>
              <a:ext cx="25960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59677A"/>
                  </a:solidFill>
                </a:rPr>
                <a:t>NL04 RABO 0106 2500 00</a:t>
              </a:r>
              <a:endParaRPr lang="nl-NL" sz="1000" dirty="0">
                <a:solidFill>
                  <a:srgbClr val="59677A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4" name="Afgeronde rechthoek 23">
            <a:extLst>
              <a:ext uri="{FF2B5EF4-FFF2-40B4-BE49-F238E27FC236}">
                <a16:creationId xmlns:a16="http://schemas.microsoft.com/office/drawing/2014/main" id="{681826B6-0C3B-D949-88C6-9F5367057624}"/>
              </a:ext>
            </a:extLst>
          </p:cNvPr>
          <p:cNvSpPr/>
          <p:nvPr/>
        </p:nvSpPr>
        <p:spPr>
          <a:xfrm>
            <a:off x="264515" y="3222171"/>
            <a:ext cx="2881456" cy="1169930"/>
          </a:xfrm>
          <a:prstGeom prst="roundRect">
            <a:avLst>
              <a:gd name="adj" fmla="val 8975"/>
            </a:avLst>
          </a:prstGeom>
          <a:solidFill>
            <a:srgbClr val="59677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AARDBEVING EN TSUNAMI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F04AFB77-ADD7-3B49-A3DA-190760A27ECF}"/>
              </a:ext>
            </a:extLst>
          </p:cNvPr>
          <p:cNvSpPr txBox="1"/>
          <p:nvPr/>
        </p:nvSpPr>
        <p:spPr>
          <a:xfrm>
            <a:off x="264515" y="4404456"/>
            <a:ext cx="2881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75000"/>
                  </a:schemeClr>
                </a:solidFill>
              </a:rPr>
              <a:t>Foto: EPA/</a:t>
            </a:r>
            <a:r>
              <a:rPr lang="nl-NL" sz="1200" dirty="0" err="1">
                <a:solidFill>
                  <a:schemeClr val="bg1">
                    <a:lumMod val="75000"/>
                  </a:schemeClr>
                </a:solidFill>
              </a:rPr>
              <a:t>Arimacs</a:t>
            </a:r>
            <a:r>
              <a:rPr lang="nl-NL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sz="1200" dirty="0" err="1">
                <a:solidFill>
                  <a:schemeClr val="bg1">
                    <a:lumMod val="75000"/>
                  </a:schemeClr>
                </a:solidFill>
              </a:rPr>
              <a:t>Wilander</a:t>
            </a:r>
            <a:endParaRPr lang="nl-NL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0E0D6C5-D358-C749-8BEE-371338BA4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" y="0"/>
            <a:ext cx="9144000" cy="4022287"/>
          </a:xfrm>
          <a:prstGeom prst="rect">
            <a:avLst/>
          </a:prstGeom>
        </p:spPr>
      </p:pic>
      <p:sp>
        <p:nvSpPr>
          <p:cNvPr id="13" name="Ring 12">
            <a:extLst>
              <a:ext uri="{FF2B5EF4-FFF2-40B4-BE49-F238E27FC236}">
                <a16:creationId xmlns:a16="http://schemas.microsoft.com/office/drawing/2014/main" id="{25027190-1AFE-3C4F-9B75-BB16FD6C57AF}"/>
              </a:ext>
            </a:extLst>
          </p:cNvPr>
          <p:cNvSpPr/>
          <p:nvPr/>
        </p:nvSpPr>
        <p:spPr>
          <a:xfrm>
            <a:off x="4833968" y="1295047"/>
            <a:ext cx="324000" cy="325092"/>
          </a:xfrm>
          <a:prstGeom prst="donut">
            <a:avLst>
              <a:gd name="adj" fmla="val 3099"/>
            </a:avLst>
          </a:prstGeom>
          <a:solidFill>
            <a:srgbClr val="DE0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Ring 13">
            <a:extLst>
              <a:ext uri="{FF2B5EF4-FFF2-40B4-BE49-F238E27FC236}">
                <a16:creationId xmlns:a16="http://schemas.microsoft.com/office/drawing/2014/main" id="{17B9A80B-FACB-6D49-BC63-BA4FB9F8A131}"/>
              </a:ext>
            </a:extLst>
          </p:cNvPr>
          <p:cNvSpPr/>
          <p:nvPr/>
        </p:nvSpPr>
        <p:spPr>
          <a:xfrm>
            <a:off x="4337954" y="808461"/>
            <a:ext cx="1316028" cy="1317172"/>
          </a:xfrm>
          <a:prstGeom prst="donut">
            <a:avLst>
              <a:gd name="adj" fmla="val 2403"/>
            </a:avLst>
          </a:prstGeom>
          <a:solidFill>
            <a:srgbClr val="DE0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CC96475-3496-D540-B33F-719E783983F1}"/>
              </a:ext>
            </a:extLst>
          </p:cNvPr>
          <p:cNvSpPr txBox="1"/>
          <p:nvPr/>
        </p:nvSpPr>
        <p:spPr>
          <a:xfrm>
            <a:off x="403688" y="4153466"/>
            <a:ext cx="886056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uto 1" charset="0"/>
                <a:ea typeface="Auto 1" charset="0"/>
                <a:cs typeface="Auto 1" charset="0"/>
              </a:rPr>
              <a:t>Het Indonesische eiland </a:t>
            </a:r>
            <a:r>
              <a:rPr lang="nl-NL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uto 1" charset="0"/>
                <a:ea typeface="Auto 1" charset="0"/>
                <a:cs typeface="Auto 1" charset="0"/>
              </a:rPr>
              <a:t>Sulawesi</a:t>
            </a:r>
            <a:r>
              <a:rPr lang="nl-NL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uto 1" charset="0"/>
                <a:ea typeface="Auto 1" charset="0"/>
                <a:cs typeface="Auto 1" charset="0"/>
              </a:rPr>
              <a:t> is zwaar getroffen door een aardbeving en een tsunami. Het Christelijk Noodhulpcluster </a:t>
            </a:r>
            <a:r>
              <a:rPr lang="nl-NL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uto 1" charset="0"/>
                <a:ea typeface="Auto 1" charset="0"/>
                <a:cs typeface="Auto 1" charset="0"/>
              </a:rPr>
              <a:t>geeft noodhulp aan </a:t>
            </a:r>
            <a:r>
              <a:rPr lang="nl-NL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uto 1" charset="0"/>
                <a:ea typeface="Auto 1" charset="0"/>
                <a:cs typeface="Auto 1" charset="0"/>
              </a:rPr>
              <a:t>de slachtoffers. </a:t>
            </a:r>
            <a:endParaRPr lang="nl-NL" sz="2800" dirty="0">
              <a:solidFill>
                <a:schemeClr val="tx1">
                  <a:lumMod val="65000"/>
                  <a:lumOff val="35000"/>
                </a:schemeClr>
              </a:solidFill>
              <a:latin typeface="Auto 1" charset="0"/>
              <a:ea typeface="Auto 1" charset="0"/>
              <a:cs typeface="Auto 1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BD0FF4D-99C8-BC47-8449-A6FF94B9A025}"/>
              </a:ext>
            </a:extLst>
          </p:cNvPr>
          <p:cNvSpPr txBox="1"/>
          <p:nvPr/>
        </p:nvSpPr>
        <p:spPr>
          <a:xfrm>
            <a:off x="3688" y="3726816"/>
            <a:ext cx="3500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Beeld: </a:t>
            </a:r>
            <a:r>
              <a:rPr lang="nl-NL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Shutterstock</a:t>
            </a:r>
            <a:endParaRPr lang="nl-NL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ing 18">
            <a:extLst>
              <a:ext uri="{FF2B5EF4-FFF2-40B4-BE49-F238E27FC236}">
                <a16:creationId xmlns:a16="http://schemas.microsoft.com/office/drawing/2014/main" id="{DF22773D-EF07-664F-8CFA-FD10E45EF077}"/>
              </a:ext>
            </a:extLst>
          </p:cNvPr>
          <p:cNvSpPr/>
          <p:nvPr/>
        </p:nvSpPr>
        <p:spPr>
          <a:xfrm>
            <a:off x="4671968" y="1133593"/>
            <a:ext cx="648000" cy="648000"/>
          </a:xfrm>
          <a:prstGeom prst="donut">
            <a:avLst>
              <a:gd name="adj" fmla="val 3099"/>
            </a:avLst>
          </a:prstGeom>
          <a:solidFill>
            <a:srgbClr val="DE0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Ring 19">
            <a:extLst>
              <a:ext uri="{FF2B5EF4-FFF2-40B4-BE49-F238E27FC236}">
                <a16:creationId xmlns:a16="http://schemas.microsoft.com/office/drawing/2014/main" id="{C77C9A5A-B255-EF4B-B6F2-7BE9F3D610A5}"/>
              </a:ext>
            </a:extLst>
          </p:cNvPr>
          <p:cNvSpPr/>
          <p:nvPr/>
        </p:nvSpPr>
        <p:spPr>
          <a:xfrm>
            <a:off x="4908306" y="1373079"/>
            <a:ext cx="180000" cy="180000"/>
          </a:xfrm>
          <a:prstGeom prst="donut">
            <a:avLst>
              <a:gd name="adj" fmla="val 3099"/>
            </a:avLst>
          </a:prstGeom>
          <a:solidFill>
            <a:srgbClr val="DE0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Ring 20">
            <a:extLst>
              <a:ext uri="{FF2B5EF4-FFF2-40B4-BE49-F238E27FC236}">
                <a16:creationId xmlns:a16="http://schemas.microsoft.com/office/drawing/2014/main" id="{BBAD7946-7D56-0D4F-A4DD-B06FDB2E3B86}"/>
              </a:ext>
            </a:extLst>
          </p:cNvPr>
          <p:cNvSpPr/>
          <p:nvPr/>
        </p:nvSpPr>
        <p:spPr>
          <a:xfrm>
            <a:off x="3874739" y="320976"/>
            <a:ext cx="2242457" cy="2242457"/>
          </a:xfrm>
          <a:prstGeom prst="donut">
            <a:avLst>
              <a:gd name="adj" fmla="val 2403"/>
            </a:avLst>
          </a:prstGeom>
          <a:solidFill>
            <a:srgbClr val="DE0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Ring 21">
            <a:extLst>
              <a:ext uri="{FF2B5EF4-FFF2-40B4-BE49-F238E27FC236}">
                <a16:creationId xmlns:a16="http://schemas.microsoft.com/office/drawing/2014/main" id="{278BB1EA-B0DC-D447-ABEA-5B0FD509C07D}"/>
              </a:ext>
            </a:extLst>
          </p:cNvPr>
          <p:cNvSpPr/>
          <p:nvPr/>
        </p:nvSpPr>
        <p:spPr>
          <a:xfrm>
            <a:off x="3393967" y="-144407"/>
            <a:ext cx="3204000" cy="3204000"/>
          </a:xfrm>
          <a:prstGeom prst="donut">
            <a:avLst>
              <a:gd name="adj" fmla="val 2403"/>
            </a:avLst>
          </a:prstGeom>
          <a:solidFill>
            <a:srgbClr val="DE0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5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530F594-0334-CE49-8482-DDFC775A8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1371"/>
            <a:ext cx="9144000" cy="6858000"/>
          </a:xfrm>
          <a:prstGeom prst="rect">
            <a:avLst/>
          </a:prstGeom>
        </p:spPr>
      </p:pic>
      <p:sp>
        <p:nvSpPr>
          <p:cNvPr id="3" name="Afgeronde rechthoek 2">
            <a:extLst>
              <a:ext uri="{FF2B5EF4-FFF2-40B4-BE49-F238E27FC236}">
                <a16:creationId xmlns:a16="http://schemas.microsoft.com/office/drawing/2014/main" id="{FDF97F5C-41A0-4E44-9AA2-12BFBCFEA68C}"/>
              </a:ext>
            </a:extLst>
          </p:cNvPr>
          <p:cNvSpPr/>
          <p:nvPr/>
        </p:nvSpPr>
        <p:spPr>
          <a:xfrm>
            <a:off x="216386" y="3134089"/>
            <a:ext cx="4897482" cy="2377715"/>
          </a:xfrm>
          <a:prstGeom prst="roundRect">
            <a:avLst>
              <a:gd name="adj" fmla="val 8975"/>
            </a:avLst>
          </a:prstGeom>
          <a:solidFill>
            <a:srgbClr val="59677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i="1" dirty="0" smtClean="0">
                <a:solidFill>
                  <a:schemeClr val="bg1"/>
                </a:solidFill>
                <a:latin typeface="Auto 1" panose="020B0603040000020003" pitchFamily="34" charset="77"/>
              </a:rPr>
              <a:t>Er zijn duizenden </a:t>
            </a:r>
            <a:r>
              <a:rPr lang="nl-NL" sz="2800" i="1" dirty="0">
                <a:solidFill>
                  <a:schemeClr val="bg1"/>
                </a:solidFill>
                <a:latin typeface="Auto 1" panose="020B0603040000020003" pitchFamily="34" charset="77"/>
              </a:rPr>
              <a:t>doden. Honderdduizenden mensen hebben dringend medische zorg, voedsel en water nodig.</a:t>
            </a:r>
            <a:endParaRPr lang="nl-NL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97DCA9C-5586-7B47-8FC2-0DAA6ADEB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1727"/>
            <a:ext cx="9144000" cy="6858000"/>
          </a:xfrm>
          <a:prstGeom prst="rect">
            <a:avLst/>
          </a:prstGeom>
        </p:spPr>
      </p:pic>
      <p:sp>
        <p:nvSpPr>
          <p:cNvPr id="3" name="Afgeronde rechthoek 2">
            <a:extLst>
              <a:ext uri="{FF2B5EF4-FFF2-40B4-BE49-F238E27FC236}">
                <a16:creationId xmlns:a16="http://schemas.microsoft.com/office/drawing/2014/main" id="{FDF97F5C-41A0-4E44-9AA2-12BFBCFEA68C}"/>
              </a:ext>
            </a:extLst>
          </p:cNvPr>
          <p:cNvSpPr/>
          <p:nvPr/>
        </p:nvSpPr>
        <p:spPr>
          <a:xfrm>
            <a:off x="523511" y="2031224"/>
            <a:ext cx="3591290" cy="3539849"/>
          </a:xfrm>
          <a:prstGeom prst="roundRect">
            <a:avLst>
              <a:gd name="adj" fmla="val 8975"/>
            </a:avLst>
          </a:prstGeom>
          <a:solidFill>
            <a:srgbClr val="59677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i="1" dirty="0">
                <a:solidFill>
                  <a:schemeClr val="bg1"/>
                </a:solidFill>
                <a:latin typeface="Auto 1" panose="020B0603040000020003" pitchFamily="34" charset="77"/>
              </a:rPr>
              <a:t>Huizen, </a:t>
            </a:r>
            <a:r>
              <a:rPr lang="nl-NL" sz="2800" i="1" dirty="0" smtClean="0">
                <a:solidFill>
                  <a:schemeClr val="bg1"/>
                </a:solidFill>
                <a:latin typeface="Auto 1" panose="020B0603040000020003" pitchFamily="34" charset="77"/>
              </a:rPr>
              <a:t>wegen, stroomnetwerk </a:t>
            </a:r>
            <a:r>
              <a:rPr lang="nl-NL" sz="2800" i="1" dirty="0">
                <a:solidFill>
                  <a:schemeClr val="bg1"/>
                </a:solidFill>
                <a:latin typeface="Auto 1" panose="020B0603040000020003" pitchFamily="34" charset="77"/>
              </a:rPr>
              <a:t>en gebouwen zijn zwaar beschadigd. De </a:t>
            </a:r>
            <a:r>
              <a:rPr lang="nl-NL" sz="2800" i="1" dirty="0" smtClean="0">
                <a:solidFill>
                  <a:schemeClr val="bg1"/>
                </a:solidFill>
                <a:latin typeface="Auto 1" panose="020B0603040000020003" pitchFamily="34" charset="77"/>
              </a:rPr>
              <a:t>hulpverlening is moeilijk en tijdrovend – maar hard nodig.</a:t>
            </a:r>
            <a:endParaRPr lang="nl-NL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2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0BE69EF-E569-B244-8645-A5B26BEAE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7109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12809" r="-11986" b="-15042"/>
          <a:stretch/>
        </p:blipFill>
        <p:spPr>
          <a:xfrm>
            <a:off x="-294199" y="-151076"/>
            <a:ext cx="10623067" cy="7291585"/>
          </a:xfrm>
          <a:prstGeom prst="rect">
            <a:avLst/>
          </a:prstGeom>
        </p:spPr>
      </p:pic>
      <p:sp>
        <p:nvSpPr>
          <p:cNvPr id="3" name="Afgeronde rechthoek 2">
            <a:extLst>
              <a:ext uri="{FF2B5EF4-FFF2-40B4-BE49-F238E27FC236}">
                <a16:creationId xmlns:a16="http://schemas.microsoft.com/office/drawing/2014/main" id="{FDF97F5C-41A0-4E44-9AA2-12BFBCFEA68C}"/>
              </a:ext>
            </a:extLst>
          </p:cNvPr>
          <p:cNvSpPr/>
          <p:nvPr/>
        </p:nvSpPr>
        <p:spPr>
          <a:xfrm>
            <a:off x="6011186" y="294198"/>
            <a:ext cx="2981739" cy="4786684"/>
          </a:xfrm>
          <a:prstGeom prst="roundRect">
            <a:avLst>
              <a:gd name="adj" fmla="val 8975"/>
            </a:avLst>
          </a:prstGeom>
          <a:solidFill>
            <a:srgbClr val="59677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i="1" dirty="0">
                <a:solidFill>
                  <a:schemeClr val="bg1"/>
                </a:solidFill>
                <a:latin typeface="Auto 1" panose="020B0603040000020003" pitchFamily="34" charset="77"/>
              </a:rPr>
              <a:t>Het Christelijk Noodhulpcluster </a:t>
            </a:r>
            <a:r>
              <a:rPr lang="nl-NL" sz="2800" i="1" dirty="0" smtClean="0">
                <a:solidFill>
                  <a:schemeClr val="bg1"/>
                </a:solidFill>
                <a:latin typeface="Auto 1" panose="020B0603040000020003" pitchFamily="34" charset="77"/>
              </a:rPr>
              <a:t>helpt via kerken en lokale christelijke organisaties. We </a:t>
            </a:r>
            <a:r>
              <a:rPr lang="nl-NL" sz="2800" i="1" dirty="0">
                <a:solidFill>
                  <a:schemeClr val="bg1"/>
                </a:solidFill>
                <a:latin typeface="Auto 1" panose="020B0603040000020003" pitchFamily="34" charset="77"/>
              </a:rPr>
              <a:t>voorzien in noodopvang, voedsel, water en </a:t>
            </a:r>
            <a:r>
              <a:rPr lang="nl-NL" sz="2800" i="1" dirty="0" smtClean="0">
                <a:solidFill>
                  <a:schemeClr val="bg1"/>
                </a:solidFill>
                <a:latin typeface="Auto 1" panose="020B0603040000020003" pitchFamily="34" charset="77"/>
              </a:rPr>
              <a:t>medische </a:t>
            </a:r>
            <a:r>
              <a:rPr lang="nl-NL" sz="2800" i="1" dirty="0" smtClean="0">
                <a:solidFill>
                  <a:schemeClr val="bg1"/>
                </a:solidFill>
                <a:latin typeface="Auto 1" panose="020B0603040000020003" pitchFamily="34" charset="77"/>
              </a:rPr>
              <a:t>zorg</a:t>
            </a:r>
            <a:r>
              <a:rPr lang="nl-NL" sz="2800" i="1" dirty="0">
                <a:solidFill>
                  <a:schemeClr val="bg1"/>
                </a:solidFill>
                <a:latin typeface="Auto 1" panose="020B0603040000020003" pitchFamily="34" charset="77"/>
              </a:rPr>
              <a:t>.</a:t>
            </a:r>
            <a:endParaRPr lang="nl-NL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3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934E8152-02ED-1F40-8C59-8D2762283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0380"/>
            <a:ext cx="11013347" cy="5736118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-1" y="-23084"/>
            <a:ext cx="11013347" cy="789968"/>
          </a:xfrm>
          <a:prstGeom prst="rect">
            <a:avLst/>
          </a:prstGeom>
          <a:solidFill>
            <a:schemeClr val="tx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53"/>
          </a:p>
        </p:txBody>
      </p:sp>
      <p:sp>
        <p:nvSpPr>
          <p:cNvPr id="7" name="Tekstvak 6"/>
          <p:cNvSpPr txBox="1"/>
          <p:nvPr/>
        </p:nvSpPr>
        <p:spPr>
          <a:xfrm>
            <a:off x="311464" y="117985"/>
            <a:ext cx="850449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nl-NL" sz="2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HELP DE MENSEN OP SULAWESI!</a:t>
            </a:r>
          </a:p>
        </p:txBody>
      </p:sp>
      <p:sp>
        <p:nvSpPr>
          <p:cNvPr id="9" name="Rechthoek 8"/>
          <p:cNvSpPr/>
          <p:nvPr/>
        </p:nvSpPr>
        <p:spPr>
          <a:xfrm>
            <a:off x="-1" y="4761590"/>
            <a:ext cx="11013348" cy="953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EE826CF2-FC27-C544-887F-748208303BDF}"/>
              </a:ext>
            </a:extLst>
          </p:cNvPr>
          <p:cNvGrpSpPr/>
          <p:nvPr/>
        </p:nvGrpSpPr>
        <p:grpSpPr>
          <a:xfrm>
            <a:off x="-469638" y="4904485"/>
            <a:ext cx="9982483" cy="802836"/>
            <a:chOff x="-469638" y="4904485"/>
            <a:chExt cx="9982483" cy="802836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452" y="5065545"/>
              <a:ext cx="742342" cy="389730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51" y="4938640"/>
              <a:ext cx="1012454" cy="590846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332" y="4904485"/>
              <a:ext cx="1139931" cy="657033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2491266" y="5454829"/>
              <a:ext cx="25960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59677A"/>
                  </a:solidFill>
                </a:rPr>
                <a:t>NL80 INGB 0000 0001 32</a:t>
              </a:r>
              <a:endParaRPr lang="nl-NL" sz="1000" dirty="0">
                <a:solidFill>
                  <a:srgbClr val="59677A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3792251" y="5455519"/>
              <a:ext cx="3027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000" dirty="0">
                  <a:solidFill>
                    <a:srgbClr val="59677A"/>
                  </a:solidFill>
                </a:rPr>
                <a:t>NL32</a:t>
              </a:r>
              <a:r>
                <a:rPr lang="nl-NL" sz="1000" dirty="0">
                  <a:solidFill>
                    <a:srgbClr val="59677A"/>
                  </a:solidFill>
                </a:rPr>
                <a:t> </a:t>
              </a:r>
              <a:r>
                <a:rPr lang="tr-TR" sz="1000" dirty="0">
                  <a:solidFill>
                    <a:srgbClr val="59677A"/>
                  </a:solidFill>
                </a:rPr>
                <a:t>ABNA</a:t>
              </a:r>
              <a:r>
                <a:rPr lang="nl-NL" sz="1000" dirty="0">
                  <a:solidFill>
                    <a:srgbClr val="59677A"/>
                  </a:solidFill>
                </a:rPr>
                <a:t> </a:t>
              </a:r>
              <a:r>
                <a:rPr lang="tr-TR" sz="1000" dirty="0">
                  <a:solidFill>
                    <a:srgbClr val="59677A"/>
                  </a:solidFill>
                </a:rPr>
                <a:t>0501</a:t>
              </a:r>
              <a:r>
                <a:rPr lang="nl-NL" sz="1000" dirty="0">
                  <a:solidFill>
                    <a:srgbClr val="59677A"/>
                  </a:solidFill>
                </a:rPr>
                <a:t> </a:t>
              </a:r>
              <a:r>
                <a:rPr lang="tr-TR" sz="1000" dirty="0">
                  <a:solidFill>
                    <a:srgbClr val="59677A"/>
                  </a:solidFill>
                </a:rPr>
                <a:t>0303</a:t>
              </a:r>
              <a:r>
                <a:rPr lang="nl-NL" sz="1000" dirty="0">
                  <a:solidFill>
                    <a:srgbClr val="59677A"/>
                  </a:solidFill>
                </a:rPr>
                <a:t> </a:t>
              </a:r>
              <a:r>
                <a:rPr lang="tr-TR" sz="1000" dirty="0">
                  <a:solidFill>
                    <a:srgbClr val="59677A"/>
                  </a:solidFill>
                </a:rPr>
                <a:t>01</a:t>
              </a:r>
              <a:endParaRPr lang="nl-NL" sz="1000" dirty="0">
                <a:solidFill>
                  <a:srgbClr val="59677A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7199748" y="5459933"/>
              <a:ext cx="23130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000" dirty="0">
                  <a:solidFill>
                    <a:srgbClr val="59677A"/>
                  </a:solidFill>
                </a:rPr>
                <a:t>NL46</a:t>
              </a:r>
              <a:r>
                <a:rPr lang="nl-NL" sz="1000" dirty="0">
                  <a:solidFill>
                    <a:srgbClr val="59677A"/>
                  </a:solidFill>
                </a:rPr>
                <a:t> </a:t>
              </a:r>
              <a:r>
                <a:rPr lang="ro-RO" sz="1000" dirty="0">
                  <a:solidFill>
                    <a:srgbClr val="59677A"/>
                  </a:solidFill>
                </a:rPr>
                <a:t>INGB</a:t>
              </a:r>
              <a:r>
                <a:rPr lang="nl-NL" sz="1000" dirty="0">
                  <a:solidFill>
                    <a:srgbClr val="59677A"/>
                  </a:solidFill>
                </a:rPr>
                <a:t> </a:t>
              </a:r>
              <a:r>
                <a:rPr lang="ro-RO" sz="1000" dirty="0">
                  <a:solidFill>
                    <a:srgbClr val="59677A"/>
                  </a:solidFill>
                </a:rPr>
                <a:t>0000</a:t>
              </a:r>
              <a:r>
                <a:rPr lang="nl-NL" sz="1000" dirty="0">
                  <a:solidFill>
                    <a:srgbClr val="59677A"/>
                  </a:solidFill>
                </a:rPr>
                <a:t> </a:t>
              </a:r>
              <a:r>
                <a:rPr lang="ro-RO" sz="1000" dirty="0">
                  <a:solidFill>
                    <a:srgbClr val="59677A"/>
                  </a:solidFill>
                </a:rPr>
                <a:t>0005</a:t>
              </a:r>
              <a:r>
                <a:rPr lang="nl-NL" sz="1000" dirty="0">
                  <a:solidFill>
                    <a:srgbClr val="59677A"/>
                  </a:solidFill>
                </a:rPr>
                <a:t> </a:t>
              </a:r>
              <a:r>
                <a:rPr lang="ro-RO" sz="1000" dirty="0">
                  <a:solidFill>
                    <a:srgbClr val="59677A"/>
                  </a:solidFill>
                </a:rPr>
                <a:t>50</a:t>
              </a:r>
              <a:endParaRPr lang="nl-NL" sz="1000" dirty="0">
                <a:solidFill>
                  <a:srgbClr val="59677A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98DCFC05-69E0-FA49-88DD-20D5D7D08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8971" y="5100509"/>
              <a:ext cx="1346943" cy="348086"/>
            </a:xfrm>
            <a:prstGeom prst="rect">
              <a:avLst/>
            </a:prstGeom>
          </p:spPr>
        </p:pic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B96A8307-4509-8946-8541-5E787CCD8E84}"/>
                </a:ext>
              </a:extLst>
            </p:cNvPr>
            <p:cNvSpPr txBox="1"/>
            <p:nvPr/>
          </p:nvSpPr>
          <p:spPr>
            <a:xfrm>
              <a:off x="997571" y="5461100"/>
              <a:ext cx="25960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>
                  <a:solidFill>
                    <a:srgbClr val="59677A"/>
                  </a:solidFill>
                </a:rPr>
                <a:t>NL88 INGB 0000 300 300</a:t>
              </a:r>
              <a:endParaRPr lang="nl-NL" sz="1000" dirty="0">
                <a:solidFill>
                  <a:srgbClr val="59677A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EB4B1DC7-DC94-1149-B990-2B8A277B2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12861" y="5053462"/>
              <a:ext cx="1067035" cy="397217"/>
            </a:xfrm>
            <a:prstGeom prst="rect">
              <a:avLst/>
            </a:prstGeom>
          </p:spPr>
        </p:pic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A8254864-A915-DA45-B9D1-1F8E322DD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4515" y="5048719"/>
              <a:ext cx="1155757" cy="480530"/>
            </a:xfrm>
            <a:prstGeom prst="rect">
              <a:avLst/>
            </a:prstGeom>
          </p:spPr>
        </p:pic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DBE046D-D001-784F-A5F6-E2B0CBB08C07}"/>
                </a:ext>
              </a:extLst>
            </p:cNvPr>
            <p:cNvSpPr txBox="1"/>
            <p:nvPr/>
          </p:nvSpPr>
          <p:spPr>
            <a:xfrm>
              <a:off x="5760012" y="5459934"/>
              <a:ext cx="21812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000" dirty="0">
                  <a:solidFill>
                    <a:srgbClr val="59677A"/>
                  </a:solidFill>
                </a:rPr>
                <a:t>NL64 RABO 0385 4870 88</a:t>
              </a:r>
              <a:endParaRPr lang="nl-NL" sz="1000" dirty="0">
                <a:solidFill>
                  <a:srgbClr val="59677A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E5D5D3BE-4354-6945-895B-080BB3BA1221}"/>
                </a:ext>
              </a:extLst>
            </p:cNvPr>
            <p:cNvSpPr txBox="1"/>
            <p:nvPr/>
          </p:nvSpPr>
          <p:spPr>
            <a:xfrm>
              <a:off x="-469638" y="5454569"/>
              <a:ext cx="25960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59677A"/>
                  </a:solidFill>
                </a:rPr>
                <a:t>NL04 RABO 0106 2500 00</a:t>
              </a:r>
              <a:endParaRPr lang="nl-NL" sz="1000" dirty="0">
                <a:solidFill>
                  <a:srgbClr val="59677A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4" name="Afgeronde rechthoek 23">
            <a:extLst>
              <a:ext uri="{FF2B5EF4-FFF2-40B4-BE49-F238E27FC236}">
                <a16:creationId xmlns:a16="http://schemas.microsoft.com/office/drawing/2014/main" id="{681826B6-0C3B-D949-88C6-9F5367057624}"/>
              </a:ext>
            </a:extLst>
          </p:cNvPr>
          <p:cNvSpPr/>
          <p:nvPr/>
        </p:nvSpPr>
        <p:spPr>
          <a:xfrm>
            <a:off x="264515" y="3222171"/>
            <a:ext cx="2881456" cy="1169930"/>
          </a:xfrm>
          <a:prstGeom prst="roundRect">
            <a:avLst>
              <a:gd name="adj" fmla="val 8975"/>
            </a:avLst>
          </a:prstGeom>
          <a:solidFill>
            <a:srgbClr val="59677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AARDBEVING EN TSUNAMI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F04AFB77-ADD7-3B49-A3DA-190760A27ECF}"/>
              </a:ext>
            </a:extLst>
          </p:cNvPr>
          <p:cNvSpPr txBox="1"/>
          <p:nvPr/>
        </p:nvSpPr>
        <p:spPr>
          <a:xfrm>
            <a:off x="264515" y="4404456"/>
            <a:ext cx="2881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75000"/>
                  </a:schemeClr>
                </a:solidFill>
              </a:rPr>
              <a:t>Foto: EPA/</a:t>
            </a:r>
            <a:r>
              <a:rPr lang="nl-NL" sz="1200" dirty="0" err="1">
                <a:solidFill>
                  <a:schemeClr val="bg1">
                    <a:lumMod val="75000"/>
                  </a:schemeClr>
                </a:solidFill>
              </a:rPr>
              <a:t>Arimacs</a:t>
            </a:r>
            <a:r>
              <a:rPr lang="nl-NL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sz="1200" dirty="0" err="1">
                <a:solidFill>
                  <a:schemeClr val="bg1">
                    <a:lumMod val="75000"/>
                  </a:schemeClr>
                </a:solidFill>
              </a:rPr>
              <a:t>Wilander</a:t>
            </a:r>
            <a:endParaRPr lang="nl-NL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2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2152</TotalTime>
  <Words>174</Words>
  <Application>Microsoft Office PowerPoint</Application>
  <PresentationFormat>On-screen Show (16:10)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Auto 1</vt:lpstr>
      <vt:lpstr>Calibri</vt:lpstr>
      <vt:lpstr>Calibri Light</vt:lpstr>
      <vt:lpstr>Office-thema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 van der Velde</dc:creator>
  <cp:lastModifiedBy>KlaasJan Baas - NLD</cp:lastModifiedBy>
  <cp:revision>73</cp:revision>
  <dcterms:created xsi:type="dcterms:W3CDTF">2017-08-29T11:15:15Z</dcterms:created>
  <dcterms:modified xsi:type="dcterms:W3CDTF">2018-10-10T10:11:24Z</dcterms:modified>
</cp:coreProperties>
</file>